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2"/>
  </p:notesMasterIdLst>
  <p:sldIdLst>
    <p:sldId id="326" r:id="rId2"/>
    <p:sldId id="310" r:id="rId3"/>
    <p:sldId id="344" r:id="rId4"/>
    <p:sldId id="343" r:id="rId5"/>
    <p:sldId id="342" r:id="rId6"/>
    <p:sldId id="333" r:id="rId7"/>
    <p:sldId id="338" r:id="rId8"/>
    <p:sldId id="339" r:id="rId9"/>
    <p:sldId id="335" r:id="rId10"/>
    <p:sldId id="340" r:id="rId11"/>
    <p:sldId id="341" r:id="rId12"/>
    <p:sldId id="336" r:id="rId13"/>
    <p:sldId id="329" r:id="rId14"/>
    <p:sldId id="347" r:id="rId15"/>
    <p:sldId id="337" r:id="rId16"/>
    <p:sldId id="348" r:id="rId17"/>
    <p:sldId id="349" r:id="rId18"/>
    <p:sldId id="327" r:id="rId19"/>
    <p:sldId id="350" r:id="rId20"/>
    <p:sldId id="325" r:id="rId21"/>
  </p:sldIdLst>
  <p:sldSz cx="9144000" cy="5143500" type="screen16x9"/>
  <p:notesSz cx="6858000" cy="9144000"/>
  <p:embeddedFontLst>
    <p:embeddedFont>
      <p:font typeface="Amasis MT Pro Light" panose="02040304050005020304" pitchFamily="18" charset="0"/>
      <p:regular r:id="rId23"/>
      <p:italic r:id="rId24"/>
    </p:embeddedFont>
    <p:embeddedFont>
      <p:font typeface="DM Sans" pitchFamily="2" charset="0"/>
      <p:regular r:id="rId25"/>
      <p:bold r:id="rId26"/>
      <p:italic r:id="rId27"/>
      <p:boldItalic r:id="rId28"/>
    </p:embeddedFont>
    <p:embeddedFont>
      <p:font typeface="DM Serif Display" pitchFamily="2"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A42C"/>
    <a:srgbClr val="FFCC66"/>
    <a:srgbClr val="99CCFF"/>
    <a:srgbClr val="F84A4A"/>
    <a:srgbClr val="FFFF85"/>
    <a:srgbClr val="FF9393"/>
    <a:srgbClr val="FF8F8F"/>
    <a:srgbClr val="FF5050"/>
    <a:srgbClr val="3333FF"/>
    <a:srgbClr val="075D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37" autoAdjust="0"/>
    <p:restoredTop sz="93447" autoAdjust="0"/>
  </p:normalViewPr>
  <p:slideViewPr>
    <p:cSldViewPr snapToGrid="0">
      <p:cViewPr>
        <p:scale>
          <a:sx n="125" d="100"/>
          <a:sy n="125" d="100"/>
        </p:scale>
        <p:origin x="465" y="462"/>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dirty="0"/>
              <a:t>Gliederung: Schlagwörter mit kurzer Erläuterung. Was wurde gemacht</a:t>
            </a:r>
          </a:p>
          <a:p>
            <a:endParaRPr lang="de-DE" dirty="0"/>
          </a:p>
        </p:txBody>
      </p:sp>
    </p:spTree>
    <p:extLst>
      <p:ext uri="{BB962C8B-B14F-4D97-AF65-F5344CB8AC3E}">
        <p14:creationId xmlns:p14="http://schemas.microsoft.com/office/powerpoint/2010/main" val="3711978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858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3112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Transition via ELAV1 </a:t>
            </a:r>
            <a:r>
              <a:rPr lang="de-DE" dirty="0" err="1"/>
              <a:t>as</a:t>
            </a:r>
            <a:r>
              <a:rPr lang="de-DE" dirty="0"/>
              <a:t> an </a:t>
            </a:r>
            <a:r>
              <a:rPr lang="de-DE" dirty="0" err="1"/>
              <a:t>example</a:t>
            </a:r>
            <a:r>
              <a:rPr lang="de-DE" dirty="0"/>
              <a:t> </a:t>
            </a:r>
          </a:p>
        </p:txBody>
      </p:sp>
    </p:spTree>
    <p:extLst>
      <p:ext uri="{BB962C8B-B14F-4D97-AF65-F5344CB8AC3E}">
        <p14:creationId xmlns:p14="http://schemas.microsoft.com/office/powerpoint/2010/main" val="218503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4062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B65C2154-6CFD-2AF3-CD9C-BF250ACEE895}"/>
              </a:ext>
            </a:extLst>
          </p:cNvPr>
          <p:cNvSpPr txBox="1"/>
          <p:nvPr/>
        </p:nvSpPr>
        <p:spPr>
          <a:xfrm>
            <a:off x="974785" y="756308"/>
            <a:ext cx="4572000" cy="3539430"/>
          </a:xfrm>
          <a:prstGeom prst="rect">
            <a:avLst/>
          </a:prstGeom>
          <a:noFill/>
        </p:spPr>
        <p:txBody>
          <a:bodyPr wrap="square">
            <a:spAutoFit/>
          </a:bodyPr>
          <a:lstStyle/>
          <a:p>
            <a:r>
              <a:rPr lang="de-DE" dirty="0"/>
              <a:t>1. </a:t>
            </a:r>
            <a:r>
              <a:rPr lang="de-DE" dirty="0" err="1"/>
              <a:t>Preliminary</a:t>
            </a:r>
            <a:r>
              <a:rPr lang="de-DE" dirty="0"/>
              <a:t> </a:t>
            </a:r>
            <a:r>
              <a:rPr lang="de-DE" dirty="0" err="1"/>
              <a:t>steps</a:t>
            </a:r>
            <a:r>
              <a:rPr lang="de-DE" dirty="0"/>
              <a:t> </a:t>
            </a:r>
          </a:p>
          <a:p>
            <a:r>
              <a:rPr lang="de-DE" dirty="0"/>
              <a:t>	- Data </a:t>
            </a:r>
            <a:r>
              <a:rPr lang="de-DE" dirty="0" err="1"/>
              <a:t>cleaning</a:t>
            </a:r>
            <a:br>
              <a:rPr lang="de-DE" dirty="0"/>
            </a:br>
            <a:r>
              <a:rPr lang="de-DE" dirty="0"/>
              <a:t>	- </a:t>
            </a:r>
            <a:r>
              <a:rPr lang="de-DE" dirty="0" err="1"/>
              <a:t>Normalization</a:t>
            </a:r>
            <a:endParaRPr lang="de-DE" dirty="0"/>
          </a:p>
          <a:p>
            <a:r>
              <a:rPr lang="de-DE" dirty="0"/>
              <a:t>	- </a:t>
            </a:r>
            <a:r>
              <a:rPr lang="de-DE" dirty="0" err="1"/>
              <a:t>Reproducibility</a:t>
            </a:r>
            <a:endParaRPr lang="de-DE" dirty="0"/>
          </a:p>
          <a:p>
            <a:r>
              <a:rPr lang="de-DE" dirty="0"/>
              <a:t>2. </a:t>
            </a:r>
            <a:r>
              <a:rPr lang="de-DE" dirty="0" err="1"/>
              <a:t>Identification</a:t>
            </a:r>
            <a:r>
              <a:rPr lang="de-DE" dirty="0"/>
              <a:t> of RNA-</a:t>
            </a:r>
            <a:r>
              <a:rPr lang="de-DE" dirty="0" err="1"/>
              <a:t>dependent</a:t>
            </a:r>
            <a:r>
              <a:rPr lang="de-DE" dirty="0"/>
              <a:t> </a:t>
            </a:r>
            <a:r>
              <a:rPr lang="de-DE" dirty="0" err="1"/>
              <a:t>proteins</a:t>
            </a:r>
            <a:endParaRPr lang="de-DE" dirty="0"/>
          </a:p>
          <a:p>
            <a:r>
              <a:rPr lang="de-DE" dirty="0"/>
              <a:t>	- </a:t>
            </a:r>
            <a:r>
              <a:rPr lang="de-DE" dirty="0" err="1"/>
              <a:t>Defining</a:t>
            </a:r>
            <a:r>
              <a:rPr lang="de-DE" dirty="0"/>
              <a:t> </a:t>
            </a:r>
            <a:r>
              <a:rPr lang="de-DE" dirty="0" err="1"/>
              <a:t>selection</a:t>
            </a:r>
            <a:r>
              <a:rPr lang="de-DE" dirty="0"/>
              <a:t> </a:t>
            </a:r>
            <a:r>
              <a:rPr lang="de-DE" dirty="0" err="1"/>
              <a:t>criteria</a:t>
            </a:r>
            <a:br>
              <a:rPr lang="de-DE" dirty="0"/>
            </a:br>
            <a:r>
              <a:rPr lang="de-DE" dirty="0"/>
              <a:t>	- </a:t>
            </a:r>
            <a:r>
              <a:rPr lang="de-DE" dirty="0" err="1"/>
              <a:t>Applying</a:t>
            </a:r>
            <a:r>
              <a:rPr lang="de-DE" dirty="0"/>
              <a:t> </a:t>
            </a:r>
            <a:r>
              <a:rPr lang="de-DE" dirty="0" err="1"/>
              <a:t>selection</a:t>
            </a:r>
            <a:r>
              <a:rPr lang="de-DE" dirty="0"/>
              <a:t> </a:t>
            </a:r>
            <a:r>
              <a:rPr lang="de-DE" dirty="0" err="1"/>
              <a:t>criteria</a:t>
            </a:r>
            <a:r>
              <a:rPr lang="de-DE" dirty="0"/>
              <a:t> </a:t>
            </a:r>
          </a:p>
          <a:p>
            <a:r>
              <a:rPr lang="de-DE" dirty="0"/>
              <a:t>3. Dimension </a:t>
            </a:r>
            <a:r>
              <a:rPr lang="de-DE" dirty="0" err="1"/>
              <a:t>reduction</a:t>
            </a:r>
            <a:r>
              <a:rPr lang="de-DE" dirty="0"/>
              <a:t> </a:t>
            </a:r>
            <a:r>
              <a:rPr lang="de-DE" dirty="0" err="1"/>
              <a:t>analysis</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r>
              <a:rPr lang="de-DE" dirty="0"/>
              <a:t> </a:t>
            </a:r>
          </a:p>
          <a:p>
            <a:r>
              <a:rPr lang="de-DE" dirty="0"/>
              <a:t>4. </a:t>
            </a:r>
            <a:r>
              <a:rPr lang="de-DE" dirty="0" err="1"/>
              <a:t>Developing</a:t>
            </a:r>
            <a:r>
              <a:rPr lang="de-DE" dirty="0"/>
              <a:t> a linear </a:t>
            </a:r>
            <a:r>
              <a:rPr lang="de-DE" dirty="0" err="1"/>
              <a:t>regression</a:t>
            </a:r>
            <a:r>
              <a:rPr lang="de-DE" dirty="0"/>
              <a:t> </a:t>
            </a:r>
            <a:r>
              <a:rPr lang="de-DE" dirty="0" err="1"/>
              <a:t>model</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endParaRPr lang="de-DE" dirty="0"/>
          </a:p>
          <a:p>
            <a:endParaRPr lang="de-DE" dirty="0"/>
          </a:p>
          <a:p>
            <a:r>
              <a:rPr lang="de-DE" dirty="0"/>
              <a:t>ausgrauen </a:t>
            </a:r>
          </a:p>
          <a:p>
            <a:endParaRPr lang="de-DE" dirty="0"/>
          </a:p>
        </p:txBody>
      </p:sp>
    </p:spTree>
    <p:extLst>
      <p:ext uri="{BB962C8B-B14F-4D97-AF65-F5344CB8AC3E}">
        <p14:creationId xmlns:p14="http://schemas.microsoft.com/office/powerpoint/2010/main" val="2982962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3" y="1294968"/>
            <a:ext cx="8004559" cy="830997"/>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1. selection criterion </a:t>
            </a:r>
            <a:endParaRPr lang="en-US" sz="1600" b="1" baseline="30000" dirty="0">
              <a:solidFill>
                <a:schemeClr val="bg1"/>
              </a:solidFill>
              <a:latin typeface="DM Sans" pitchFamily="2" charset="0"/>
              <a:cs typeface="Calibri Light" panose="020F0302020204030204" pitchFamily="34" charset="0"/>
            </a:endParaRPr>
          </a:p>
          <a:p>
            <a:pPr marL="285750" indent="-285750" algn="just">
              <a:buFont typeface="Symbol" panose="05050102010706020507" pitchFamily="18" charset="2"/>
              <a:buChar char="-"/>
            </a:pPr>
            <a:r>
              <a:rPr lang="en-US" sz="1600" dirty="0"/>
              <a:t>The </a:t>
            </a:r>
            <a:r>
              <a:rPr lang="en-US" sz="1600" b="1" dirty="0"/>
              <a:t>position</a:t>
            </a:r>
            <a:r>
              <a:rPr lang="en-US" sz="1600" dirty="0"/>
              <a:t> of the </a:t>
            </a:r>
            <a:r>
              <a:rPr lang="en-US" sz="1600" b="1" dirty="0"/>
              <a:t>global maximum</a:t>
            </a:r>
            <a:r>
              <a:rPr lang="en-US" sz="1600" dirty="0"/>
              <a:t> of the protein amount across all 25 fractions shows an </a:t>
            </a:r>
            <a:r>
              <a:rPr lang="en-US" sz="1600" b="1" dirty="0"/>
              <a:t>absolute shift</a:t>
            </a:r>
            <a:r>
              <a:rPr lang="en-US" sz="1600" dirty="0"/>
              <a:t> between control and RNase </a:t>
            </a:r>
            <a:r>
              <a:rPr lang="en-US" sz="1600" b="1" dirty="0"/>
              <a:t>greater 1 fraction.</a:t>
            </a:r>
            <a:endParaRPr lang="en-US" sz="12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2771315"/>
            <a:ext cx="8004559" cy="830997"/>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2. selection criterion</a:t>
            </a:r>
          </a:p>
          <a:p>
            <a:pPr marL="285750" indent="-285750" algn="just">
              <a:buFont typeface="Symbol" panose="05050102010706020507" pitchFamily="18" charset="2"/>
              <a:buChar char="-"/>
            </a:pPr>
            <a:r>
              <a:rPr lang="en-US" sz="1600" dirty="0"/>
              <a:t>A </a:t>
            </a:r>
            <a:r>
              <a:rPr lang="en-US" sz="1600" b="1" dirty="0"/>
              <a:t>significant difference </a:t>
            </a:r>
            <a:r>
              <a:rPr lang="en-US" sz="1600" dirty="0"/>
              <a:t>in </a:t>
            </a:r>
            <a:r>
              <a:rPr lang="en-US" sz="1600" b="1" dirty="0"/>
              <a:t>protein amount </a:t>
            </a:r>
            <a:r>
              <a:rPr lang="en-US" sz="1600" dirty="0"/>
              <a:t>between the position of the </a:t>
            </a:r>
            <a:r>
              <a:rPr lang="en-US" sz="1600" b="1" dirty="0"/>
              <a:t>global maxima </a:t>
            </a:r>
            <a:r>
              <a:rPr lang="en-US" sz="1600" dirty="0"/>
              <a:t>in </a:t>
            </a:r>
            <a:r>
              <a:rPr lang="en-US" sz="1600" b="1" dirty="0"/>
              <a:t>control</a:t>
            </a:r>
            <a:r>
              <a:rPr lang="en-US" sz="1600" dirty="0"/>
              <a:t> and the protein amount at the respective fractions in </a:t>
            </a:r>
            <a:r>
              <a:rPr lang="en-US" sz="1600" b="1" dirty="0"/>
              <a:t>RNase</a:t>
            </a:r>
            <a:r>
              <a:rPr lang="en-US" sz="1600" dirty="0"/>
              <a:t>.</a:t>
            </a:r>
            <a:endParaRPr lang="en-US" sz="1200"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751628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6" name="Grafik 5">
            <a:extLst>
              <a:ext uri="{FF2B5EF4-FFF2-40B4-BE49-F238E27FC236}">
                <a16:creationId xmlns:a16="http://schemas.microsoft.com/office/drawing/2014/main" id="{F622B95C-A35C-776E-8391-578C882A170F}"/>
              </a:ext>
            </a:extLst>
          </p:cNvPr>
          <p:cNvPicPr>
            <a:picLocks noChangeAspect="1"/>
          </p:cNvPicPr>
          <p:nvPr/>
        </p:nvPicPr>
        <p:blipFill>
          <a:blip r:embed="rId3"/>
          <a:stretch>
            <a:fillRect/>
          </a:stretch>
        </p:blipFill>
        <p:spPr>
          <a:xfrm>
            <a:off x="4761922" y="1569720"/>
            <a:ext cx="4162368" cy="2571749"/>
          </a:xfrm>
          <a:prstGeom prst="rect">
            <a:avLst/>
          </a:prstGeom>
        </p:spPr>
      </p:pic>
      <p:pic>
        <p:nvPicPr>
          <p:cNvPr id="8" name="Grafik 7">
            <a:extLst>
              <a:ext uri="{FF2B5EF4-FFF2-40B4-BE49-F238E27FC236}">
                <a16:creationId xmlns:a16="http://schemas.microsoft.com/office/drawing/2014/main" id="{33C0DC40-868F-3559-23E2-3A6F4AFD0094}"/>
              </a:ext>
            </a:extLst>
          </p:cNvPr>
          <p:cNvPicPr>
            <a:picLocks noChangeAspect="1"/>
          </p:cNvPicPr>
          <p:nvPr/>
        </p:nvPicPr>
        <p:blipFill>
          <a:blip r:embed="rId4"/>
          <a:stretch>
            <a:fillRect/>
          </a:stretch>
        </p:blipFill>
        <p:spPr>
          <a:xfrm>
            <a:off x="86362" y="1569720"/>
            <a:ext cx="4162367" cy="2571748"/>
          </a:xfrm>
          <a:prstGeom prst="rect">
            <a:avLst/>
          </a:prstGeom>
        </p:spPr>
      </p:pic>
      <p:cxnSp>
        <p:nvCxnSpPr>
          <p:cNvPr id="10" name="Gerader Verbinder 9">
            <a:extLst>
              <a:ext uri="{FF2B5EF4-FFF2-40B4-BE49-F238E27FC236}">
                <a16:creationId xmlns:a16="http://schemas.microsoft.com/office/drawing/2014/main" id="{0B74017D-6496-57F7-0D88-B3F10546533D}"/>
              </a:ext>
            </a:extLst>
          </p:cNvPr>
          <p:cNvCxnSpPr/>
          <p:nvPr/>
        </p:nvCxnSpPr>
        <p:spPr>
          <a:xfrm>
            <a:off x="4572000"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11F190-6CA8-1FF4-B7D9-5264936846C1}"/>
              </a:ext>
            </a:extLst>
          </p:cNvPr>
          <p:cNvSpPr txBox="1"/>
          <p:nvPr/>
        </p:nvSpPr>
        <p:spPr>
          <a:xfrm>
            <a:off x="259081" y="1102727"/>
            <a:ext cx="1021080" cy="338554"/>
          </a:xfrm>
          <a:prstGeom prst="rect">
            <a:avLst/>
          </a:prstGeom>
          <a:noFill/>
        </p:spPr>
        <p:txBody>
          <a:bodyPr wrap="square" rtlCol="0">
            <a:spAutoFit/>
          </a:bodyPr>
          <a:lstStyle/>
          <a:p>
            <a:r>
              <a:rPr lang="de-DE" sz="1600" b="1" dirty="0">
                <a:latin typeface="DM Sans" pitchFamily="2" charset="0"/>
              </a:rPr>
              <a:t>R-</a:t>
            </a:r>
            <a:r>
              <a:rPr lang="de-DE" sz="1600" b="1" dirty="0" err="1">
                <a:latin typeface="DM Sans" pitchFamily="2" charset="0"/>
              </a:rPr>
              <a:t>DeeP</a:t>
            </a:r>
            <a:r>
              <a:rPr lang="de-DE" sz="1600" b="1" dirty="0">
                <a:latin typeface="DM Sans" pitchFamily="2" charset="0"/>
              </a:rPr>
              <a:t>:</a:t>
            </a:r>
          </a:p>
        </p:txBody>
      </p:sp>
      <p:sp>
        <p:nvSpPr>
          <p:cNvPr id="12" name="Textfeld 11">
            <a:extLst>
              <a:ext uri="{FF2B5EF4-FFF2-40B4-BE49-F238E27FC236}">
                <a16:creationId xmlns:a16="http://schemas.microsoft.com/office/drawing/2014/main" id="{1A363FB8-F058-2AA8-024D-B0B495531024}"/>
              </a:ext>
            </a:extLst>
          </p:cNvPr>
          <p:cNvSpPr txBox="1"/>
          <p:nvPr/>
        </p:nvSpPr>
        <p:spPr>
          <a:xfrm>
            <a:off x="4922520" y="1102727"/>
            <a:ext cx="1520187" cy="338554"/>
          </a:xfrm>
          <a:prstGeom prst="rect">
            <a:avLst/>
          </a:prstGeom>
          <a:noFill/>
        </p:spPr>
        <p:txBody>
          <a:bodyPr wrap="square" rtlCol="0">
            <a:spAutoFit/>
          </a:bodyPr>
          <a:lstStyle/>
          <a:p>
            <a:r>
              <a:rPr lang="de-DE" sz="1600" b="1" dirty="0">
                <a:latin typeface="DM Sans" pitchFamily="2" charset="0"/>
              </a:rPr>
              <a:t>Non R-</a:t>
            </a:r>
            <a:r>
              <a:rPr lang="de-DE" sz="1600" b="1" dirty="0" err="1">
                <a:latin typeface="DM Sans" pitchFamily="2" charset="0"/>
              </a:rPr>
              <a:t>DeeP</a:t>
            </a:r>
            <a:r>
              <a:rPr lang="de-DE" sz="1600" b="1" dirty="0">
                <a:latin typeface="DM Sans" pitchFamily="2" charset="0"/>
              </a:rPr>
              <a:t>:</a:t>
            </a:r>
          </a:p>
        </p:txBody>
      </p:sp>
    </p:spTree>
    <p:extLst>
      <p:ext uri="{BB962C8B-B14F-4D97-AF65-F5344CB8AC3E}">
        <p14:creationId xmlns:p14="http://schemas.microsoft.com/office/powerpoint/2010/main" val="3408925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analysis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a:latin typeface="DM Sans" pitchFamily="2" charset="0"/>
                <a:cs typeface="Calibri Light" panose="020F0302020204030204" pitchFamily="34" charset="0"/>
              </a:rPr>
              <a:t>PCA and UMAP </a:t>
            </a: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Coloring</a:t>
            </a: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proteins</a:t>
            </a:r>
            <a:endParaRPr lang="de-DE" sz="1800" b="1"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91702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D6BAA7B-FD3B-D9BC-48D4-9DB0EDF7E644}"/>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275CC306-D9AF-C0AE-4322-E1F50273922C}"/>
              </a:ext>
            </a:extLst>
          </p:cNvPr>
          <p:cNvSpPr txBox="1"/>
          <p:nvPr/>
        </p:nvSpPr>
        <p:spPr>
          <a:xfrm>
            <a:off x="377746" y="1288476"/>
            <a:ext cx="5803048" cy="2462213"/>
          </a:xfrm>
          <a:prstGeom prst="rect">
            <a:avLst/>
          </a:prstGeom>
          <a:noFill/>
          <a:ln w="19050">
            <a:noFill/>
          </a:ln>
        </p:spPr>
        <p:txBody>
          <a:bodyPr wrap="square" rtlCol="0">
            <a:spAutoFit/>
          </a:bodyPr>
          <a:lstStyle/>
          <a:p>
            <a:pPr marL="285750" indent="-285750">
              <a:buFont typeface="+mj-lt"/>
              <a:buAutoNum type="arabicPeriod"/>
            </a:pPr>
            <a:r>
              <a:rPr lang="en-US" dirty="0">
                <a:solidFill>
                  <a:schemeClr val="bg1"/>
                </a:solidFill>
                <a:latin typeface="DM Sans" pitchFamily="2" charset="0"/>
                <a:cs typeface="Calibri Light" panose="020F0302020204030204" pitchFamily="34" charset="0"/>
              </a:rPr>
              <a:t>Create 50-dimensional mean value data set</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Perform principal component analysis using </a:t>
            </a:r>
            <a:r>
              <a:rPr lang="en-US" dirty="0" err="1">
                <a:solidFill>
                  <a:schemeClr val="bg1"/>
                </a:solidFill>
                <a:latin typeface="Amasis MT Pro Light" panose="020B0604020202020204" pitchFamily="18" charset="0"/>
                <a:cs typeface="Courier New" panose="02070309020205020404" pitchFamily="49" charset="0"/>
              </a:rPr>
              <a:t>prcomp</a:t>
            </a:r>
            <a:r>
              <a:rPr lang="en-US" dirty="0">
                <a:solidFill>
                  <a:schemeClr val="bg1"/>
                </a:solidFill>
                <a:latin typeface="Amasis MT Pro Light" panose="020B0604020202020204" pitchFamily="18" charset="0"/>
                <a:cs typeface="Courier New" panose="02070309020205020404" pitchFamily="49" charset="0"/>
              </a:rPr>
              <a:t> </a:t>
            </a: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Uniform Manifold Approximation and Projection analysis</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Color proteins based on </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a) RNA-dependance</a:t>
            </a:r>
          </a:p>
          <a:p>
            <a:pPr lvl="6"/>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b) shift</a:t>
            </a:r>
          </a:p>
        </p:txBody>
      </p:sp>
    </p:spTree>
    <p:extLst>
      <p:ext uri="{BB962C8B-B14F-4D97-AF65-F5344CB8AC3E}">
        <p14:creationId xmlns:p14="http://schemas.microsoft.com/office/powerpoint/2010/main" val="309023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Demension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analysis</a:t>
            </a:r>
            <a:r>
              <a:rPr lang="de-DE" sz="2400" b="1" dirty="0">
                <a:latin typeface="DM Sans" pitchFamily="2" charset="0"/>
                <a:cs typeface="Calibri Light" panose="020F0302020204030204" pitchFamily="34" charset="0"/>
              </a:rPr>
              <a:t> - PCA </a:t>
            </a:r>
            <a:r>
              <a:rPr lang="de-DE" sz="2400" b="1" dirty="0" err="1">
                <a:latin typeface="DM Sans" pitchFamily="2" charset="0"/>
                <a:cs typeface="Calibri Light" panose="020F0302020204030204" pitchFamily="34" charset="0"/>
              </a:rPr>
              <a:t>and</a:t>
            </a:r>
            <a:r>
              <a:rPr lang="de-DE" sz="2400" b="1" dirty="0">
                <a:latin typeface="DM Sans" pitchFamily="2" charset="0"/>
                <a:cs typeface="Calibri Light" panose="020F0302020204030204" pitchFamily="34" charset="0"/>
              </a:rPr>
              <a:t>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754326"/>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a:t>
            </a:r>
            <a:r>
              <a:rPr lang="de-DE" sz="2400" b="1" dirty="0" err="1">
                <a:solidFill>
                  <a:schemeClr val="bg1"/>
                </a:solidFill>
                <a:latin typeface="DM Sans" pitchFamily="2" charset="0"/>
                <a:cs typeface="Calibri Light" panose="020F0302020204030204" pitchFamily="34" charset="0"/>
              </a:rPr>
              <a:t>regression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model</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a:p>
            <a:endParaRPr lang="de-DE" sz="24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11630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a:t>
            </a:r>
            <a:r>
              <a:rPr lang="de-DE" sz="2400" b="1" dirty="0" err="1">
                <a:latin typeface="DM Sans" pitchFamily="2" charset="0"/>
                <a:cs typeface="Calibri Light" panose="020F0302020204030204" pitchFamily="34" charset="0"/>
              </a:rPr>
              <a:t>regression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model</a:t>
            </a:r>
            <a:r>
              <a:rPr lang="de-DE" sz="2400" b="1" dirty="0">
                <a:latin typeface="DM Sans" pitchFamily="2" charset="0"/>
                <a:cs typeface="Calibri Light" panose="020F0302020204030204" pitchFamily="34" charset="0"/>
              </a:rPr>
              <a:t> – </a:t>
            </a:r>
            <a:r>
              <a:rPr lang="de-DE" sz="2400" b="1" dirty="0">
                <a:solidFill>
                  <a:srgbClr val="6BA42C"/>
                </a:solidFill>
                <a:latin typeface="DM Sans" pitchFamily="2" charset="0"/>
                <a:cs typeface="Calibri Light" panose="020F0302020204030204" pitchFamily="34" charset="0"/>
              </a:rPr>
              <a:t>real </a:t>
            </a:r>
            <a:r>
              <a:rPr lang="de-DE" sz="2400" b="1" dirty="0" err="1">
                <a:solidFill>
                  <a:srgbClr val="6BA42C"/>
                </a:solidFill>
                <a:latin typeface="DM Sans" pitchFamily="2" charset="0"/>
                <a:cs typeface="Calibri Light" panose="020F0302020204030204" pitchFamily="34" charset="0"/>
              </a:rPr>
              <a:t>shift</a:t>
            </a:r>
            <a:r>
              <a:rPr lang="de-DE" sz="2400" b="1" dirty="0">
                <a:solidFill>
                  <a:srgbClr val="6BA42C"/>
                </a:solidFill>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a:t>
            </a:r>
            <a:r>
              <a:rPr lang="de-DE" sz="2400" b="1" dirty="0" err="1">
                <a:latin typeface="DM Sans" pitchFamily="2" charset="0"/>
                <a:cs typeface="Calibri Light" panose="020F0302020204030204" pitchFamily="34" charset="0"/>
              </a:rPr>
              <a:t>regression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model</a:t>
            </a:r>
            <a:r>
              <a:rPr lang="de-DE" sz="2400" b="1" dirty="0">
                <a:latin typeface="DM Sans" pitchFamily="2" charset="0"/>
                <a:cs typeface="Calibri Light" panose="020F0302020204030204" pitchFamily="34" charset="0"/>
              </a:rPr>
              <a:t> – </a:t>
            </a:r>
            <a:r>
              <a:rPr lang="de-DE" sz="2400" b="1" dirty="0">
                <a:solidFill>
                  <a:srgbClr val="6BA42C"/>
                </a:solidFill>
                <a:latin typeface="DM Sans" pitchFamily="2" charset="0"/>
                <a:cs typeface="Calibri Light" panose="020F0302020204030204" pitchFamily="34" charset="0"/>
              </a:rPr>
              <a:t>absolute </a:t>
            </a:r>
            <a:r>
              <a:rPr lang="de-DE" sz="2400" b="1" dirty="0" err="1">
                <a:solidFill>
                  <a:srgbClr val="6BA42C"/>
                </a:solidFill>
                <a:latin typeface="DM Sans" pitchFamily="2" charset="0"/>
                <a:cs typeface="Calibri Light" panose="020F0302020204030204" pitchFamily="34" charset="0"/>
              </a:rPr>
              <a:t>shift</a:t>
            </a:r>
            <a:r>
              <a:rPr lang="de-DE" sz="2400" b="1" dirty="0">
                <a:solidFill>
                  <a:srgbClr val="6BA42C"/>
                </a:solidFill>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51494C0-1EE2-5077-4CB8-90DAD9037ED1}"/>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Goal and </a:t>
            </a:r>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34A974C8-1AA7-B3F7-A7CB-8516552A4125}"/>
              </a:ext>
            </a:extLst>
          </p:cNvPr>
          <p:cNvSpPr txBox="1"/>
          <p:nvPr/>
        </p:nvSpPr>
        <p:spPr>
          <a:xfrm>
            <a:off x="377746" y="1288476"/>
            <a:ext cx="5803048" cy="2677656"/>
          </a:xfrm>
          <a:prstGeom prst="rect">
            <a:avLst/>
          </a:prstGeom>
          <a:noFill/>
          <a:ln w="19050">
            <a:noFill/>
          </a:ln>
        </p:spPr>
        <p:txBody>
          <a:bodyPr wrap="square" rtlCol="0">
            <a:spAutoFit/>
          </a:bodyPr>
          <a:lstStyle/>
          <a:p>
            <a:r>
              <a:rPr lang="en-US" dirty="0">
                <a:solidFill>
                  <a:schemeClr val="bg1"/>
                </a:solidFill>
                <a:latin typeface="DM Sans" pitchFamily="2" charset="0"/>
                <a:cs typeface="Calibri Light" panose="020F0302020204030204" pitchFamily="34" charset="0"/>
              </a:rPr>
              <a:t>Goal: Prediction of the absolute and the real shift in position of the global maximum </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Set parameters used for predictions</a:t>
            </a:r>
          </a:p>
          <a:p>
            <a:pPr marL="285750" lvl="2" indent="-285750" algn="just">
              <a:buFont typeface="Wingdings" panose="05000000000000000000" pitchFamily="2" charset="2"/>
              <a:buChar char="Ø"/>
            </a:pPr>
            <a:r>
              <a:rPr lang="en-US" dirty="0">
                <a:solidFill>
                  <a:schemeClr val="bg1"/>
                </a:solidFill>
                <a:latin typeface="DM Sans" pitchFamily="2" charset="0"/>
                <a:cs typeface="Calibri Light" panose="020F0302020204030204" pitchFamily="34" charset="0"/>
              </a:rPr>
              <a:t>Correlation between mean protein amount values of control and RNase</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Split data set 80/20</a:t>
            </a: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model training with function </a:t>
            </a:r>
            <a:r>
              <a:rPr lang="en-US" dirty="0" err="1">
                <a:solidFill>
                  <a:schemeClr val="bg1"/>
                </a:solidFill>
                <a:latin typeface="Amasis MT Pro Light" panose="02040304050005020304" pitchFamily="18" charset="0"/>
                <a:cs typeface="Courier New" panose="02070309020205020404" pitchFamily="49" charset="0"/>
              </a:rPr>
              <a:t>lm</a:t>
            </a:r>
            <a:endParaRPr lang="en-US" dirty="0">
              <a:solidFill>
                <a:schemeClr val="bg1"/>
              </a:solidFill>
              <a:latin typeface="Amasis MT Pro Light" panose="020403040500050203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Run model with </a:t>
            </a:r>
            <a:r>
              <a:rPr lang="en-US" dirty="0" err="1">
                <a:solidFill>
                  <a:schemeClr val="bg1"/>
                </a:solidFill>
                <a:latin typeface="Amasis MT Pro Light" panose="02040304050005020304" pitchFamily="18" charset="0"/>
                <a:cs typeface="Courier New" panose="02070309020205020404" pitchFamily="49" charset="0"/>
              </a:rPr>
              <a:t>lm.predict</a:t>
            </a:r>
            <a:endParaRPr lang="en-US" dirty="0">
              <a:solidFill>
                <a:schemeClr val="bg1"/>
              </a:solidFill>
              <a:latin typeface="Amasis MT Pro Light" panose="02040304050005020304" pitchFamily="18" charset="0"/>
              <a:cs typeface="Courier New" panose="02070309020205020404" pitchFamily="49" charset="0"/>
            </a:endParaRPr>
          </a:p>
        </p:txBody>
      </p:sp>
    </p:spTree>
    <p:extLst>
      <p:ext uri="{BB962C8B-B14F-4D97-AF65-F5344CB8AC3E}">
        <p14:creationId xmlns:p14="http://schemas.microsoft.com/office/powerpoint/2010/main" val="210017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54102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with </a:t>
            </a:r>
            <a:r>
              <a:rPr lang="de-DE" sz="2400" b="1" dirty="0" err="1">
                <a:latin typeface="DM Sans" pitchFamily="2" charset="0"/>
                <a:cs typeface="Calibri Light" panose="020F0302020204030204" pitchFamily="34" charset="0"/>
              </a:rPr>
              <a:t>given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databases</a:t>
            </a:r>
            <a:r>
              <a:rPr lang="de-DE" sz="2400" b="1" dirty="0">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162" y="346732"/>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801872"/>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6739445" y="1239598"/>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460400" y="1546883"/>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588906" y="1239597"/>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572000" y="2817740"/>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2" name="Textfeld 1">
            <a:extLst>
              <a:ext uri="{FF2B5EF4-FFF2-40B4-BE49-F238E27FC236}">
                <a16:creationId xmlns:a16="http://schemas.microsoft.com/office/drawing/2014/main" id="{9D9A0AA2-45B6-777D-0801-39C933F219A0}"/>
              </a:ext>
            </a:extLst>
          </p:cNvPr>
          <p:cNvSpPr txBox="1"/>
          <p:nvPr/>
        </p:nvSpPr>
        <p:spPr>
          <a:xfrm>
            <a:off x="467392" y="1301405"/>
            <a:ext cx="1575020" cy="338554"/>
          </a:xfrm>
          <a:prstGeom prst="rect">
            <a:avLst/>
          </a:prstGeom>
          <a:noFill/>
        </p:spPr>
        <p:txBody>
          <a:bodyPr wrap="square" rtlCol="0">
            <a:spAutoFit/>
          </a:bodyPr>
          <a:lstStyle/>
          <a:p>
            <a:r>
              <a:rPr lang="de-DE" sz="1600" b="1" dirty="0" err="1">
                <a:latin typeface="DM Sans" pitchFamily="2" charset="0"/>
              </a:rPr>
              <a:t>Our</a:t>
            </a:r>
            <a:r>
              <a:rPr lang="de-DE" sz="1600" b="1" dirty="0">
                <a:latin typeface="DM Sans" pitchFamily="2" charset="0"/>
              </a:rPr>
              <a:t> results:</a:t>
            </a:r>
          </a:p>
        </p:txBody>
      </p:sp>
    </p:spTree>
    <p:extLst>
      <p:ext uri="{BB962C8B-B14F-4D97-AF65-F5344CB8AC3E}">
        <p14:creationId xmlns:p14="http://schemas.microsoft.com/office/powerpoint/2010/main" val="980286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7228932"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7228932"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7228932"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What </a:t>
            </a:r>
            <a:r>
              <a:rPr lang="de-DE" sz="2400" b="1" dirty="0" err="1">
                <a:solidFill>
                  <a:schemeClr val="bg1"/>
                </a:solidFill>
                <a:latin typeface="DM Sans" pitchFamily="2" charset="0"/>
                <a:cs typeface="Calibri Light" panose="020F0302020204030204" pitchFamily="34" charset="0"/>
              </a:rPr>
              <a:t>are</a:t>
            </a:r>
            <a:r>
              <a:rPr lang="de-DE" sz="2400" b="1" dirty="0">
                <a:solidFill>
                  <a:schemeClr val="bg1"/>
                </a:solidFill>
                <a:latin typeface="DM Sans" pitchFamily="2" charset="0"/>
                <a:cs typeface="Calibri Light" panose="020F0302020204030204" pitchFamily="34" charset="0"/>
              </a:rPr>
              <a:t> R-</a:t>
            </a:r>
            <a:r>
              <a:rPr lang="de-DE" sz="2400" b="1" dirty="0" err="1">
                <a:solidFill>
                  <a:schemeClr val="bg1"/>
                </a:solidFill>
                <a:latin typeface="DM Sans" pitchFamily="2" charset="0"/>
                <a:cs typeface="Calibri Light" panose="020F0302020204030204" pitchFamily="34" charset="0"/>
              </a:rPr>
              <a:t>DeePs</a:t>
            </a:r>
            <a:r>
              <a:rPr lang="de-DE" sz="2400" b="1" dirty="0">
                <a:solidFill>
                  <a:schemeClr val="bg1"/>
                </a:solidFill>
                <a:latin typeface="DM Sans" pitchFamily="2" charset="0"/>
                <a:cs typeface="Calibri Light" panose="020F0302020204030204" pitchFamily="34" charset="0"/>
              </a:rPr>
              <a:t> and </a:t>
            </a:r>
            <a:r>
              <a:rPr lang="de-DE" sz="2400" b="1" dirty="0" err="1">
                <a:solidFill>
                  <a:schemeClr val="bg1"/>
                </a:solidFill>
                <a:latin typeface="DM Sans" pitchFamily="2" charset="0"/>
                <a:cs typeface="Calibri Light" panose="020F0302020204030204" pitchFamily="34" charset="0"/>
              </a:rPr>
              <a:t>how</a:t>
            </a:r>
            <a:r>
              <a:rPr lang="de-DE" sz="2400" b="1" dirty="0">
                <a:solidFill>
                  <a:schemeClr val="bg1"/>
                </a:solidFill>
                <a:latin typeface="DM Sans" pitchFamily="2" charset="0"/>
                <a:cs typeface="Calibri Light" panose="020F0302020204030204" pitchFamily="34" charset="0"/>
              </a:rPr>
              <a:t> do </a:t>
            </a:r>
            <a:r>
              <a:rPr lang="de-DE" sz="2400" b="1" dirty="0" err="1">
                <a:solidFill>
                  <a:schemeClr val="bg1"/>
                </a:solidFill>
                <a:latin typeface="DM Sans" pitchFamily="2" charset="0"/>
                <a:cs typeface="Calibri Light" panose="020F0302020204030204" pitchFamily="34" charset="0"/>
              </a:rPr>
              <a:t>we</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test</a:t>
            </a:r>
            <a:r>
              <a:rPr lang="de-DE" sz="2400" b="1" dirty="0">
                <a:solidFill>
                  <a:schemeClr val="bg1"/>
                </a:solidFill>
                <a:latin typeface="DM Sans" pitchFamily="2" charset="0"/>
                <a:cs typeface="Calibri Light" panose="020F0302020204030204" pitchFamily="34" charset="0"/>
              </a:rPr>
              <a:t>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353683" y="2057828"/>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Proteins where the interactome depends on RNA!</a:t>
            </a:r>
          </a:p>
        </p:txBody>
      </p:sp>
      <p:sp>
        <p:nvSpPr>
          <p:cNvPr id="3" name="Bogen 2">
            <a:extLst>
              <a:ext uri="{FF2B5EF4-FFF2-40B4-BE49-F238E27FC236}">
                <a16:creationId xmlns:a16="http://schemas.microsoft.com/office/drawing/2014/main" id="{5A171479-B628-85A6-B980-1587490F0EA2}"/>
              </a:ext>
            </a:extLst>
          </p:cNvPr>
          <p:cNvSpPr/>
          <p:nvPr/>
        </p:nvSpPr>
        <p:spPr>
          <a:xfrm rot="19365738">
            <a:off x="3164776" y="1713469"/>
            <a:ext cx="2216306" cy="1512329"/>
          </a:xfrm>
          <a:prstGeom prst="arc">
            <a:avLst/>
          </a:prstGeom>
          <a:ln w="28575" cap="flat" cmpd="sng" algn="ctr">
            <a:solidFill>
              <a:schemeClr val="bg1">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62596709-1292-F133-2D66-B3E485684927}"/>
              </a:ext>
            </a:extLst>
          </p:cNvPr>
          <p:cNvSpPr txBox="1"/>
          <p:nvPr/>
        </p:nvSpPr>
        <p:spPr>
          <a:xfrm>
            <a:off x="4201599" y="1161849"/>
            <a:ext cx="747677" cy="307777"/>
          </a:xfrm>
          <a:prstGeom prst="rect">
            <a:avLst/>
          </a:prstGeom>
          <a:noFill/>
          <a:ln>
            <a:solidFill>
              <a:schemeClr val="bg1">
                <a:lumMod val="90000"/>
                <a:lumOff val="10000"/>
              </a:schemeClr>
            </a:solidFill>
          </a:ln>
        </p:spPr>
        <p:txBody>
          <a:bodyPr wrap="square" rtlCol="0">
            <a:spAutoFit/>
          </a:bodyPr>
          <a:lstStyle/>
          <a:p>
            <a:pPr algn="ctr"/>
            <a:r>
              <a:rPr lang="de-DE" sz="1400" b="1" dirty="0" err="1">
                <a:solidFill>
                  <a:schemeClr val="bg1"/>
                </a:solidFill>
                <a:latin typeface="DM Sans" pitchFamily="2" charset="0"/>
                <a:cs typeface="Calibri Light" panose="020F0302020204030204" pitchFamily="34" charset="0"/>
              </a:rPr>
              <a:t>RNase</a:t>
            </a:r>
            <a:endParaRPr lang="de-DE" dirty="0"/>
          </a:p>
        </p:txBody>
      </p:sp>
      <p:sp>
        <p:nvSpPr>
          <p:cNvPr id="13" name="Textfeld 12">
            <a:extLst>
              <a:ext uri="{FF2B5EF4-FFF2-40B4-BE49-F238E27FC236}">
                <a16:creationId xmlns:a16="http://schemas.microsoft.com/office/drawing/2014/main" id="{ECC8C9C5-ECDC-89BD-9AF6-9DB38FC14C03}"/>
              </a:ext>
            </a:extLst>
          </p:cNvPr>
          <p:cNvSpPr txBox="1"/>
          <p:nvPr/>
        </p:nvSpPr>
        <p:spPr>
          <a:xfrm>
            <a:off x="4905194" y="2057827"/>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B855C30-FEBB-17E4-CC32-C95648BABF74}"/>
              </a:ext>
            </a:extLst>
          </p:cNvPr>
          <p:cNvSpPr txBox="1"/>
          <p:nvPr/>
        </p:nvSpPr>
        <p:spPr>
          <a:xfrm>
            <a:off x="353683" y="285750"/>
            <a:ext cx="8238225"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Example</a:t>
            </a:r>
            <a:r>
              <a:rPr lang="de-DE" sz="2400" b="1" dirty="0">
                <a:solidFill>
                  <a:schemeClr val="bg1"/>
                </a:solidFill>
                <a:latin typeface="DM Sans" pitchFamily="2" charset="0"/>
                <a:cs typeface="Calibri Light" panose="020F0302020204030204" pitchFamily="34" charset="0"/>
              </a:rPr>
              <a:t> Protein: ELAV1</a:t>
            </a:r>
          </a:p>
        </p:txBody>
      </p:sp>
      <p:pic>
        <p:nvPicPr>
          <p:cNvPr id="5" name="Grafik 4">
            <a:extLst>
              <a:ext uri="{FF2B5EF4-FFF2-40B4-BE49-F238E27FC236}">
                <a16:creationId xmlns:a16="http://schemas.microsoft.com/office/drawing/2014/main" id="{9D02981D-F64D-6E4A-B211-FE5A56983EB4}"/>
              </a:ext>
            </a:extLst>
          </p:cNvPr>
          <p:cNvPicPr>
            <a:picLocks noChangeAspect="1"/>
          </p:cNvPicPr>
          <p:nvPr/>
        </p:nvPicPr>
        <p:blipFill>
          <a:blip r:embed="rId3"/>
          <a:stretch>
            <a:fillRect/>
          </a:stretch>
        </p:blipFill>
        <p:spPr>
          <a:xfrm>
            <a:off x="1213463" y="988576"/>
            <a:ext cx="6518663" cy="4022946"/>
          </a:xfrm>
          <a:prstGeom prst="rect">
            <a:avLst/>
          </a:prstGeom>
        </p:spPr>
      </p:pic>
      <p:sp>
        <p:nvSpPr>
          <p:cNvPr id="4" name="Textfeld 3">
            <a:extLst>
              <a:ext uri="{FF2B5EF4-FFF2-40B4-BE49-F238E27FC236}">
                <a16:creationId xmlns:a16="http://schemas.microsoft.com/office/drawing/2014/main" id="{EA2B92C6-37C6-D98B-6BB4-A0554E096D03}"/>
              </a:ext>
            </a:extLst>
          </p:cNvPr>
          <p:cNvSpPr txBox="1"/>
          <p:nvPr/>
        </p:nvSpPr>
        <p:spPr>
          <a:xfrm rot="10800000">
            <a:off x="7327321" y="3476904"/>
            <a:ext cx="292388" cy="196723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Plotted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with</a:t>
            </a:r>
            <a:r>
              <a:rPr lang="de-DE" sz="700" dirty="0">
                <a:solidFill>
                  <a:schemeClr val="accent6">
                    <a:lumMod val="50000"/>
                  </a:schemeClr>
                </a:solidFill>
                <a:latin typeface="DM Sans" pitchFamily="2" charset="0"/>
                <a:cs typeface="Calibri" panose="020F0502020204030204" pitchFamily="34" charset="0"/>
              </a:rPr>
              <a:t> R</a:t>
            </a:r>
            <a:endParaRPr lang="de-DE" sz="700"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97808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dirty="0" err="1">
                <a:latin typeface="DM Sans" pitchFamily="2" charset="0"/>
              </a:rPr>
              <a:t>Column-wise</a:t>
            </a:r>
            <a:r>
              <a:rPr lang="de-DE" sz="1600"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572000" y="1022349"/>
            <a:ext cx="1769533" cy="338554"/>
          </a:xfrm>
          <a:prstGeom prst="rect">
            <a:avLst/>
          </a:prstGeom>
          <a:noFill/>
        </p:spPr>
        <p:txBody>
          <a:bodyPr wrap="square" rtlCol="0">
            <a:spAutoFit/>
          </a:bodyPr>
          <a:lstStyle/>
          <a:p>
            <a:r>
              <a:rPr lang="de-DE" sz="1600" dirty="0" err="1">
                <a:latin typeface="DM Sans" pitchFamily="2" charset="0"/>
              </a:rPr>
              <a:t>Row-wise</a:t>
            </a:r>
            <a:r>
              <a:rPr lang="de-DE" sz="1600" dirty="0">
                <a:latin typeface="DM Sans" pitchFamily="2" charset="0"/>
              </a:rPr>
              <a:t>:</a:t>
            </a:r>
          </a:p>
        </p:txBody>
      </p:sp>
      <p:pic>
        <p:nvPicPr>
          <p:cNvPr id="17" name="Grafik 16">
            <a:extLst>
              <a:ext uri="{FF2B5EF4-FFF2-40B4-BE49-F238E27FC236}">
                <a16:creationId xmlns:a16="http://schemas.microsoft.com/office/drawing/2014/main" id="{51747207-2502-8E8C-04D3-49BDD9A0F9B9}"/>
              </a:ext>
            </a:extLst>
          </p:cNvPr>
          <p:cNvPicPr>
            <a:picLocks noChangeAspect="1"/>
          </p:cNvPicPr>
          <p:nvPr/>
        </p:nvPicPr>
        <p:blipFill>
          <a:blip r:embed="rId3"/>
          <a:stretch>
            <a:fillRect/>
          </a:stretch>
        </p:blipFill>
        <p:spPr>
          <a:xfrm>
            <a:off x="4583475" y="1503988"/>
            <a:ext cx="4157624" cy="1940854"/>
          </a:xfrm>
          <a:prstGeom prst="rect">
            <a:avLst/>
          </a:prstGeom>
        </p:spPr>
      </p:pic>
    </p:spTree>
    <p:extLst>
      <p:ext uri="{BB962C8B-B14F-4D97-AF65-F5344CB8AC3E}">
        <p14:creationId xmlns:p14="http://schemas.microsoft.com/office/powerpoint/2010/main" val="194190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63856" y="4273729"/>
            <a:ext cx="3216287" cy="400110"/>
          </a:xfrm>
          <a:prstGeom prst="rect">
            <a:avLst/>
          </a:prstGeom>
          <a:noFill/>
        </p:spPr>
        <p:txBody>
          <a:bodyPr wrap="square">
            <a:spAutoFit/>
          </a:bodyPr>
          <a:lstStyle/>
          <a:p>
            <a:r>
              <a:rPr lang="de-DE" sz="2000" dirty="0">
                <a:solidFill>
                  <a:schemeClr val="bg1"/>
                </a:solidFill>
                <a:latin typeface="DM Sans" pitchFamily="2" charset="0"/>
                <a:cs typeface="Calibri Light" panose="020F0302020204030204" pitchFamily="34" charset="0"/>
              </a:rPr>
              <a:t>→ </a:t>
            </a:r>
            <a:r>
              <a:rPr lang="de-DE" sz="2000" dirty="0" err="1">
                <a:solidFill>
                  <a:schemeClr val="bg1"/>
                </a:solidFill>
                <a:latin typeface="DM Sans" pitchFamily="2" charset="0"/>
                <a:cs typeface="Calibri Light" panose="020F0302020204030204" pitchFamily="34" charset="0"/>
              </a:rPr>
              <a:t>removal</a:t>
            </a:r>
            <a:r>
              <a:rPr lang="de-DE" sz="2000" dirty="0">
                <a:solidFill>
                  <a:schemeClr val="bg1"/>
                </a:solidFill>
                <a:latin typeface="DM Sans" pitchFamily="2" charset="0"/>
                <a:cs typeface="Calibri Light" panose="020F0302020204030204" pitchFamily="34" charset="0"/>
              </a:rPr>
              <a:t> </a:t>
            </a:r>
            <a:r>
              <a:rPr lang="de-DE" sz="2000" dirty="0" err="1">
                <a:solidFill>
                  <a:schemeClr val="bg1"/>
                </a:solidFill>
                <a:latin typeface="DM Sans" pitchFamily="2" charset="0"/>
                <a:cs typeface="Calibri Light" panose="020F0302020204030204" pitchFamily="34" charset="0"/>
              </a:rPr>
              <a:t>of</a:t>
            </a:r>
            <a:r>
              <a:rPr lang="de-DE" sz="2000" dirty="0">
                <a:solidFill>
                  <a:schemeClr val="bg1"/>
                </a:solidFill>
                <a:latin typeface="DM Sans" pitchFamily="2" charset="0"/>
                <a:cs typeface="Calibri Light" panose="020F0302020204030204" pitchFamily="34" charset="0"/>
              </a:rPr>
              <a:t> 25 </a:t>
            </a:r>
            <a:r>
              <a:rPr lang="de-DE" sz="2000" dirty="0" err="1">
                <a:solidFill>
                  <a:schemeClr val="bg1"/>
                </a:solidFill>
                <a:latin typeface="DM Sans" pitchFamily="2" charset="0"/>
                <a:cs typeface="Calibri Light" panose="020F0302020204030204" pitchFamily="34" charset="0"/>
              </a:rPr>
              <a:t>proteins</a:t>
            </a:r>
            <a:endParaRPr lang="de-DE" sz="2000"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of</a:t>
            </a:r>
            <a:r>
              <a:rPr lang="de-DE" sz="2400" b="1" dirty="0">
                <a:solidFill>
                  <a:schemeClr val="bg1"/>
                </a:solidFill>
                <a:latin typeface="DM Sans" pitchFamily="2" charset="0"/>
                <a:cs typeface="Calibri Light" panose="020F0302020204030204" pitchFamily="34" charset="0"/>
              </a:rPr>
              <a:t> RNA-dependent </a:t>
            </a:r>
            <a:r>
              <a:rPr lang="de-DE" sz="2400" b="1" dirty="0" err="1">
                <a:solidFill>
                  <a:schemeClr val="bg1"/>
                </a:solidFill>
                <a:latin typeface="DM Sans" pitchFamily="2" charset="0"/>
                <a:cs typeface="Calibri Light" panose="020F0302020204030204" pitchFamily="34" charset="0"/>
              </a:rPr>
              <a:t>proteins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984951027"/>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938</Words>
  <Application>Microsoft Office PowerPoint</Application>
  <PresentationFormat>Bildschirmpräsentation (16:9)</PresentationFormat>
  <Paragraphs>156</Paragraphs>
  <Slides>20</Slides>
  <Notes>11</Notes>
  <HiddenSlides>3</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DM Serif Display</vt:lpstr>
      <vt:lpstr>DM Sans</vt:lpstr>
      <vt:lpstr>Amasis MT Pro Light</vt:lpstr>
      <vt:lpstr>Symbol</vt:lpstr>
      <vt:lpstr>Arial</vt:lpstr>
      <vt:lpstr>Wingdings</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Sebastian Rickert</cp:lastModifiedBy>
  <cp:revision>40</cp:revision>
  <dcterms:modified xsi:type="dcterms:W3CDTF">2022-07-17T13:29:24Z</dcterms:modified>
</cp:coreProperties>
</file>